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840" r:id="rId1"/>
  </p:sldMasterIdLst>
  <p:sldIdLst>
    <p:sldId id="256" r:id="rId2"/>
    <p:sldId id="266" r:id="rId3"/>
    <p:sldId id="258" r:id="rId4"/>
    <p:sldId id="267" r:id="rId5"/>
    <p:sldId id="268" r:id="rId6"/>
    <p:sldId id="259" r:id="rId7"/>
    <p:sldId id="257" r:id="rId8"/>
    <p:sldId id="265" r:id="rId9"/>
    <p:sldId id="263" r:id="rId10"/>
    <p:sldId id="260" r:id="rId11"/>
    <p:sldId id="261" r:id="rId12"/>
    <p:sldId id="264" r:id="rId13"/>
    <p:sldId id="262" r:id="rId14"/>
  </p:sldIdLst>
  <p:sldSz cx="12192000" cy="6858000"/>
  <p:notesSz cx="7102475" cy="9037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5" autoAdjust="0"/>
    <p:restoredTop sz="94660"/>
  </p:normalViewPr>
  <p:slideViewPr>
    <p:cSldViewPr snapToGrid="0">
      <p:cViewPr varScale="1">
        <p:scale>
          <a:sx n="68" d="100"/>
          <a:sy n="68" d="100"/>
        </p:scale>
        <p:origin x="608" y="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761999"/>
            <a:ext cx="9141619" cy="53340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9270263" y="761999"/>
            <a:ext cx="2925318" cy="5334001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69848" y="1298448"/>
            <a:ext cx="7315200" cy="3255264"/>
          </a:xfrm>
        </p:spPr>
        <p:txBody>
          <a:bodyPr anchor="b">
            <a:normAutofit/>
          </a:bodyPr>
          <a:lstStyle>
            <a:lvl1pPr algn="l">
              <a:defRPr sz="5900" spc="-100" baseline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15" y="4670246"/>
            <a:ext cx="7315200" cy="914400"/>
          </a:xfrm>
        </p:spPr>
        <p:txBody>
          <a:bodyPr anchor="t">
            <a:normAutofit/>
          </a:bodyPr>
          <a:lstStyle>
            <a:lvl1pPr marL="0" indent="0" algn="l">
              <a:buNone/>
              <a:defRPr sz="2200" cap="none" spc="0" baseline="0"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8/12/2025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8/12/2025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81000" y="990600"/>
            <a:ext cx="2819400" cy="49530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867912" y="868680"/>
            <a:ext cx="7315200" cy="5120640"/>
          </a:xfrm>
        </p:spPr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8/12/2025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8/12/2025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67912" y="1298448"/>
            <a:ext cx="7315200" cy="3255264"/>
          </a:xfrm>
        </p:spPr>
        <p:txBody>
          <a:bodyPr anchor="b">
            <a:normAutofit/>
          </a:bodyPr>
          <a:lstStyle>
            <a:lvl1pPr>
              <a:defRPr sz="5900" b="0" spc="-1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86200" y="4672584"/>
            <a:ext cx="7315200" cy="914400"/>
          </a:xfrm>
        </p:spPr>
        <p:txBody>
          <a:bodyPr anchor="t">
            <a:normAutofit/>
          </a:bodyPr>
          <a:lstStyle>
            <a:lvl1pPr marL="0" indent="0">
              <a:buNone/>
              <a:defRPr sz="2200" cap="none" spc="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8/12/2025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67912" y="868680"/>
            <a:ext cx="347472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818120" y="868680"/>
            <a:ext cx="347472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8/12/2025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67912" y="1023586"/>
            <a:ext cx="3474720" cy="80772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7912" y="1930936"/>
            <a:ext cx="3474720" cy="402336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818463" y="1023586"/>
            <a:ext cx="3474720" cy="813171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818463" y="1930936"/>
            <a:ext cx="3474720" cy="402336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8/12/2025</a:t>
            </a:fld>
            <a:endParaRPr lang="en-US" dirty="0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8/12/2025</a:t>
            </a:fld>
            <a:endParaRPr lang="en-US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8/12/2025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032" y="1143000"/>
            <a:ext cx="2834640" cy="2377440"/>
          </a:xfrm>
        </p:spPr>
        <p:txBody>
          <a:bodyPr anchor="b">
            <a:normAutofit/>
          </a:bodyPr>
          <a:lstStyle>
            <a:lvl1pPr>
              <a:defRPr sz="3200" b="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67912" y="868680"/>
            <a:ext cx="731520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6032" y="3494176"/>
            <a:ext cx="2834640" cy="2321990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8/12/2025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032" y="1143000"/>
            <a:ext cx="2834640" cy="2377440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570644" y="767419"/>
            <a:ext cx="8115230" cy="5330952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6032" y="3493008"/>
            <a:ext cx="2834640" cy="2322576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8/12/2025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3499101" y="6356350"/>
            <a:ext cx="5911517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758952"/>
            <a:ext cx="3443590" cy="533095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2919" y="1123837"/>
            <a:ext cx="2947482" cy="460118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8" name="Rectangle 37"/>
          <p:cNvSpPr/>
          <p:nvPr/>
        </p:nvSpPr>
        <p:spPr>
          <a:xfrm>
            <a:off x="11815864" y="758952"/>
            <a:ext cx="384048" cy="5330952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69268" y="864108"/>
            <a:ext cx="7315200" cy="51206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62465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5586B75A-687E-405C-8A0B-8D00578BA2C3}" type="datetimeFigureOut">
              <a:rPr lang="en-US" dirty="0"/>
              <a:pPr/>
              <a:t>8/12/2025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869268" y="6356350"/>
            <a:ext cx="59115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34135" y="6356350"/>
            <a:ext cx="153092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accent1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spc="-60" baseline="0">
          <a:solidFill>
            <a:srgbClr val="FFFFFF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/>
        </a:buClr>
        <a:buFont typeface="Wingdings 2" pitchFamily="18" charset="2"/>
        <a:buChar char="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educate.iowa.gov/node/1087#acceptable-cpr-certification-providers" TargetMode="External"/><Relationship Id="rId2" Type="http://schemas.openxmlformats.org/officeDocument/2006/relationships/hyperlink" Target="https://nfhslearn.com/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educate.iowa.gov/node/1087#authorized-coaching-program-providers" TargetMode="Externa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educate.iowa.gov/educator-licensure/mandatory-reporter-training" TargetMode="External"/><Relationship Id="rId2" Type="http://schemas.openxmlformats.org/officeDocument/2006/relationships/hyperlink" Target="https://nfhslearn.com/courses?query=concussion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nfhslearn.com/" TargetMode="External"/><Relationship Id="rId2" Type="http://schemas.openxmlformats.org/officeDocument/2006/relationships/hyperlink" Target="https://educate.iowa.gov/node/1087#acceptable-cpr-certification-providers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educate.iowa.gov/node/1109#acceptable-renewal-credits" TargetMode="External"/><Relationship Id="rId4" Type="http://schemas.openxmlformats.org/officeDocument/2006/relationships/hyperlink" Target="https://educate.iowa.gov/educator-licensure/mandatory-reporter-training" TargetMode="Externa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D43CAC-BD38-4F96-94D6-869FDF0FDDD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Bureau of Educational Examiners (</a:t>
            </a:r>
            <a:r>
              <a:rPr lang="en-US" dirty="0" err="1">
                <a:solidFill>
                  <a:schemeClr val="tx1"/>
                </a:solidFill>
              </a:rPr>
              <a:t>BoEE</a:t>
            </a:r>
            <a:r>
              <a:rPr lang="en-US" dirty="0">
                <a:solidFill>
                  <a:schemeClr val="tx1"/>
                </a:solidFill>
              </a:rPr>
              <a:t>)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F2F4234-B573-4D2F-97F6-1EDA634DB3F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47500" lnSpcReduction="20000"/>
          </a:bodyPr>
          <a:lstStyle/>
          <a:p>
            <a:r>
              <a:rPr lang="en-US" sz="3400" dirty="0"/>
              <a:t>Kelly Faga, Ph.D.</a:t>
            </a:r>
          </a:p>
          <a:p>
            <a:r>
              <a:rPr lang="en-US" sz="3400" dirty="0"/>
              <a:t>Administrative Consultant</a:t>
            </a:r>
          </a:p>
          <a:p>
            <a:r>
              <a:rPr lang="en-US" sz="3400" dirty="0"/>
              <a:t>515-418-1403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403539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F62C44-CE54-401D-914C-9034EF54AC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Evaluator Training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099F25-A971-4D29-9DF5-E3B427C348A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Athletic Directors are NOT required to have evaluator training to evaluate coaches.</a:t>
            </a:r>
          </a:p>
        </p:txBody>
      </p:sp>
    </p:spTree>
    <p:extLst>
      <p:ext uri="{BB962C8B-B14F-4D97-AF65-F5344CB8AC3E}">
        <p14:creationId xmlns:p14="http://schemas.microsoft.com/office/powerpoint/2010/main" val="60442956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7B1A69-9AC3-400C-994F-9735D4354A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can you help?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9791811-5E4E-446A-89B7-C86451D139F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sz="2400" dirty="0"/>
          </a:p>
          <a:p>
            <a:r>
              <a:rPr lang="en-US" sz="2400" dirty="0"/>
              <a:t>Bookmark the Step-by-Step Application Directions</a:t>
            </a:r>
          </a:p>
          <a:p>
            <a:r>
              <a:rPr lang="en-US" sz="2400" dirty="0"/>
              <a:t>Encourage new coaches to start the application process and then start the fingerprinting (directions in the checklist of the application)</a:t>
            </a:r>
          </a:p>
          <a:p>
            <a:r>
              <a:rPr lang="en-US" sz="2400" dirty="0"/>
              <a:t>For coaching call me directly 515-418-1403</a:t>
            </a:r>
          </a:p>
          <a:p>
            <a:r>
              <a:rPr lang="en-US" sz="2400" dirty="0"/>
              <a:t>Remind coaches to check their coaching license when they check their driver’s license (5-years typically due in their BD month)</a:t>
            </a:r>
          </a:p>
          <a:p>
            <a:r>
              <a:rPr lang="en-US" sz="2400" dirty="0"/>
              <a:t>Begin the process at least 6 weeks in advance</a:t>
            </a:r>
          </a:p>
          <a:p>
            <a:pPr lvl="1"/>
            <a:r>
              <a:rPr lang="en-US" sz="2400" dirty="0"/>
              <a:t>Applications can be open for a year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7589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69041C-FD86-46AF-A754-B1B88A2815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Cost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5D40E2E-BDB4-4D0E-9816-5CAF417E04F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/>
              <a:t>First license/authorization $120</a:t>
            </a:r>
          </a:p>
          <a:p>
            <a:r>
              <a:rPr lang="en-US" sz="2400" dirty="0"/>
              <a:t>Renewals $95</a:t>
            </a:r>
          </a:p>
          <a:p>
            <a:r>
              <a:rPr lang="en-US" sz="2400" dirty="0"/>
              <a:t>Renewals (advanced degree +10 years experience) $50</a:t>
            </a:r>
          </a:p>
          <a:p>
            <a:r>
              <a:rPr lang="en-US" sz="2400" dirty="0"/>
              <a:t>Extensions $85</a:t>
            </a:r>
          </a:p>
          <a:p>
            <a:r>
              <a:rPr lang="en-US" sz="2400" dirty="0"/>
              <a:t>Endorsements $110</a:t>
            </a:r>
          </a:p>
        </p:txBody>
      </p:sp>
    </p:spTree>
    <p:extLst>
      <p:ext uri="{BB962C8B-B14F-4D97-AF65-F5344CB8AC3E}">
        <p14:creationId xmlns:p14="http://schemas.microsoft.com/office/powerpoint/2010/main" val="214823180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973BEE-405D-45C1-B3A6-B9AA59A9B2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9D2819-F347-4ECE-81F7-5BA8C7FDE7C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04882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4505F9-B199-4E33-8A7E-4F8781F561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Coaching Certification Options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C0539EA-448F-4088-9EA1-56AAAF2D57B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/>
              <a:t>Coaching Authorization</a:t>
            </a:r>
          </a:p>
          <a:p>
            <a:pPr lvl="1"/>
            <a:r>
              <a:rPr lang="en-US" sz="2200" dirty="0"/>
              <a:t>Anyone can apply </a:t>
            </a:r>
          </a:p>
          <a:p>
            <a:pPr lvl="1"/>
            <a:r>
              <a:rPr lang="en-US" sz="2200" dirty="0"/>
              <a:t>55-hour workshop or college courses</a:t>
            </a:r>
          </a:p>
          <a:p>
            <a:pPr lvl="1"/>
            <a:r>
              <a:rPr lang="en-US" sz="2200" dirty="0"/>
              <a:t>NFHS Concussion</a:t>
            </a:r>
          </a:p>
          <a:p>
            <a:pPr lvl="1"/>
            <a:r>
              <a:rPr lang="en-US" sz="2200" dirty="0"/>
              <a:t>CPR</a:t>
            </a:r>
          </a:p>
          <a:p>
            <a:pPr lvl="1"/>
            <a:r>
              <a:rPr lang="en-US" sz="2200" dirty="0"/>
              <a:t>5 year renewal</a:t>
            </a:r>
          </a:p>
          <a:p>
            <a:r>
              <a:rPr lang="en-US" sz="2400" dirty="0"/>
              <a:t>Coaching Endorsement</a:t>
            </a:r>
          </a:p>
          <a:p>
            <a:pPr lvl="1"/>
            <a:r>
              <a:rPr lang="en-US" sz="2200" dirty="0"/>
              <a:t>Iowa teaching license</a:t>
            </a:r>
          </a:p>
          <a:p>
            <a:pPr lvl="1"/>
            <a:r>
              <a:rPr lang="en-US" sz="2200" dirty="0"/>
              <a:t>College courses</a:t>
            </a:r>
          </a:p>
          <a:p>
            <a:pPr lvl="1"/>
            <a:r>
              <a:rPr lang="en-US" sz="2200" dirty="0"/>
              <a:t>Renewed with teaching license</a:t>
            </a:r>
          </a:p>
        </p:txBody>
      </p:sp>
    </p:spTree>
    <p:extLst>
      <p:ext uri="{BB962C8B-B14F-4D97-AF65-F5344CB8AC3E}">
        <p14:creationId xmlns:p14="http://schemas.microsoft.com/office/powerpoint/2010/main" val="14018297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513EDD-F962-4F50-B1BC-6CFA966994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First Coaching Authorization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DA1DB76-E038-44A8-91B8-F1B75D30519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2400" dirty="0"/>
              <a:t>New Coaches </a:t>
            </a:r>
          </a:p>
          <a:p>
            <a:pPr lvl="0"/>
            <a:r>
              <a:rPr lang="en-US" sz="2400" dirty="0"/>
              <a:t>18 years of age and a high school diploma or equivalent</a:t>
            </a:r>
          </a:p>
          <a:p>
            <a:pPr lvl="0"/>
            <a:r>
              <a:rPr lang="en-US" sz="2400" b="1" u="sng" dirty="0">
                <a:hlinkClick r:id="rId2"/>
              </a:rPr>
              <a:t>Concussion training</a:t>
            </a:r>
            <a:r>
              <a:rPr lang="en-US" sz="2400" dirty="0"/>
              <a:t> certificate (must be NFHS)</a:t>
            </a:r>
          </a:p>
          <a:p>
            <a:pPr lvl="0"/>
            <a:r>
              <a:rPr lang="en-US" sz="2400" b="1" u="sng" dirty="0">
                <a:hlinkClick r:id="rId3"/>
              </a:rPr>
              <a:t>CPR training</a:t>
            </a:r>
            <a:r>
              <a:rPr lang="en-US" sz="2400" dirty="0"/>
              <a:t> certificate (must be with an approved provider)</a:t>
            </a:r>
          </a:p>
          <a:p>
            <a:pPr lvl="0"/>
            <a:r>
              <a:rPr lang="en-US" sz="2400" dirty="0"/>
              <a:t>55-hour workshop certificate from an </a:t>
            </a:r>
            <a:r>
              <a:rPr lang="en-US" sz="2400" b="1" u="sng" dirty="0">
                <a:hlinkClick r:id="rId4"/>
              </a:rPr>
              <a:t>approved provider</a:t>
            </a:r>
            <a:r>
              <a:rPr lang="en-US" sz="2400" dirty="0"/>
              <a:t> or college coursework which includes the following content: </a:t>
            </a:r>
          </a:p>
          <a:p>
            <a:pPr lvl="1"/>
            <a:r>
              <a:rPr lang="en-US" sz="2400" dirty="0"/>
              <a:t>Structure and function of the human body</a:t>
            </a:r>
          </a:p>
          <a:p>
            <a:pPr lvl="1"/>
            <a:r>
              <a:rPr lang="en-US" sz="2400" dirty="0"/>
              <a:t>Prevention and care of athletic injuries</a:t>
            </a:r>
          </a:p>
          <a:p>
            <a:pPr lvl="1"/>
            <a:r>
              <a:rPr lang="en-US" sz="2400" dirty="0"/>
              <a:t>Human growth and development</a:t>
            </a:r>
          </a:p>
          <a:p>
            <a:pPr lvl="1"/>
            <a:r>
              <a:rPr lang="en-US" sz="2400" dirty="0"/>
              <a:t>Theory/methods and ethics of coaching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3833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850263-1FC9-48DC-A675-36FBFF37F8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Coaching Endorsement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EDD1754-DFF0-46E9-88B0-75A5DEF4CB5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/>
              <a:t>Apply to add a coaching endorsement to your teaching license</a:t>
            </a:r>
          </a:p>
          <a:p>
            <a:r>
              <a:rPr lang="en-US" sz="2400" dirty="0"/>
              <a:t>Upload an official transcript</a:t>
            </a:r>
          </a:p>
          <a:p>
            <a:r>
              <a:rPr lang="en-US" sz="2400" dirty="0"/>
              <a:t>$60/$50</a:t>
            </a:r>
          </a:p>
        </p:txBody>
      </p:sp>
    </p:spTree>
    <p:extLst>
      <p:ext uri="{BB962C8B-B14F-4D97-AF65-F5344CB8AC3E}">
        <p14:creationId xmlns:p14="http://schemas.microsoft.com/office/powerpoint/2010/main" val="4578219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A078FB-84FB-4F73-88E2-5E717EB08F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Class B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C7DB0D5-697E-41F9-9BB6-24B7E65C000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Conditional license</a:t>
            </a:r>
          </a:p>
          <a:p>
            <a:r>
              <a:rPr lang="en-US" dirty="0"/>
              <a:t>Must hold a teaching license</a:t>
            </a:r>
          </a:p>
          <a:p>
            <a:r>
              <a:rPr lang="en-US" dirty="0"/>
              <a:t>2-years to complete the authorization or endorsement</a:t>
            </a:r>
          </a:p>
          <a:p>
            <a:r>
              <a:rPr lang="en-US" dirty="0"/>
              <a:t>Issued within 24-48 business hours</a:t>
            </a:r>
          </a:p>
        </p:txBody>
      </p:sp>
    </p:spTree>
    <p:extLst>
      <p:ext uri="{BB962C8B-B14F-4D97-AF65-F5344CB8AC3E}">
        <p14:creationId xmlns:p14="http://schemas.microsoft.com/office/powerpoint/2010/main" val="27935378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14E30D-E4C7-4915-A208-DE66603EB7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Transitional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1E6870F-9E3E-47B0-8BE4-D31CC51E8D9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2400" dirty="0"/>
              <a:t>Age 21</a:t>
            </a:r>
          </a:p>
          <a:p>
            <a:r>
              <a:rPr lang="en-US" sz="2400" dirty="0"/>
              <a:t>Approval from a school administrator/AD (form available within the online application) </a:t>
            </a:r>
          </a:p>
          <a:p>
            <a:r>
              <a:rPr lang="en-US" sz="2400" dirty="0"/>
              <a:t>A transitional coaching short course available through AEA Online Learning</a:t>
            </a:r>
          </a:p>
          <a:p>
            <a:r>
              <a:rPr lang="en-US" sz="2400" b="1" dirty="0">
                <a:hlinkClick r:id="rId2"/>
              </a:rPr>
              <a:t>Concussion training</a:t>
            </a:r>
            <a:r>
              <a:rPr lang="en-US" sz="2400" dirty="0"/>
              <a:t> (online from the National Federation of High Schools)</a:t>
            </a:r>
          </a:p>
          <a:p>
            <a:r>
              <a:rPr lang="en-US" sz="2400" b="1" dirty="0">
                <a:hlinkClick r:id="rId3" tooltip="Mandatory Reporter Training"/>
              </a:rPr>
              <a:t>Mandatory reporter training</a:t>
            </a:r>
            <a:r>
              <a:rPr lang="en-US" sz="2400" dirty="0"/>
              <a:t> for both child abuse and dependent adult abuse.</a:t>
            </a:r>
          </a:p>
          <a:p>
            <a:r>
              <a:rPr lang="en-US" sz="2400" dirty="0"/>
              <a:t>Term - 1 year</a:t>
            </a:r>
          </a:p>
        </p:txBody>
      </p:sp>
    </p:spTree>
    <p:extLst>
      <p:ext uri="{BB962C8B-B14F-4D97-AF65-F5344CB8AC3E}">
        <p14:creationId xmlns:p14="http://schemas.microsoft.com/office/powerpoint/2010/main" val="9677802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F0BBFD-0283-41D4-9E56-55FAEFD643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Renewals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507A2BD-2002-4C83-8D02-445E183736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2400" dirty="0"/>
              <a:t>Items required for renewals:</a:t>
            </a:r>
          </a:p>
          <a:p>
            <a:r>
              <a:rPr lang="en-US" sz="2400" b="1" dirty="0">
                <a:hlinkClick r:id="rId2"/>
              </a:rPr>
              <a:t>CPR training</a:t>
            </a:r>
            <a:r>
              <a:rPr lang="en-US" sz="2400" dirty="0"/>
              <a:t> certificate (online or in person)</a:t>
            </a:r>
          </a:p>
          <a:p>
            <a:r>
              <a:rPr lang="en-US" sz="2400" b="1" dirty="0">
                <a:hlinkClick r:id="rId3"/>
              </a:rPr>
              <a:t>Concussion training</a:t>
            </a:r>
            <a:r>
              <a:rPr lang="en-US" sz="2400" dirty="0"/>
              <a:t> certificate from the National Federation of High Schools (not the Heads Up Version) </a:t>
            </a:r>
          </a:p>
          <a:p>
            <a:r>
              <a:rPr lang="en-US" sz="2400" b="1" dirty="0">
                <a:hlinkClick r:id="rId4" tooltip="Mandatory Reporter Training"/>
              </a:rPr>
              <a:t>Mandatory reporter training</a:t>
            </a:r>
            <a:r>
              <a:rPr lang="en-US" sz="2400" dirty="0"/>
              <a:t>  child abuse (169)</a:t>
            </a:r>
          </a:p>
          <a:p>
            <a:r>
              <a:rPr lang="en-US" sz="2400" dirty="0"/>
              <a:t>Any rules meeting, NFHS video, workshop, clinic, college credit, </a:t>
            </a:r>
            <a:r>
              <a:rPr lang="en-US" sz="2400" b="1" dirty="0">
                <a:hlinkClick r:id="rId5"/>
              </a:rPr>
              <a:t>licensure renewal credit</a:t>
            </a:r>
            <a:r>
              <a:rPr lang="en-US" sz="2400" dirty="0"/>
              <a:t>, or renewal activity from NEACA, Kirkwood, or Iowa Lakes Community College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3718838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FF64C7-4EB1-4AFF-96B8-7C77FAA6AE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Extensions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D39166E-1279-49DC-BBA6-1CD20E1D8BE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/>
              <a:t>Yes!</a:t>
            </a:r>
          </a:p>
          <a:p>
            <a:r>
              <a:rPr lang="en-US" sz="2400" dirty="0"/>
              <a:t>Good for 1 year</a:t>
            </a:r>
          </a:p>
          <a:p>
            <a:r>
              <a:rPr lang="en-US" sz="2400" dirty="0"/>
              <a:t>NFHS Concussion</a:t>
            </a:r>
          </a:p>
        </p:txBody>
      </p:sp>
    </p:spTree>
    <p:extLst>
      <p:ext uri="{BB962C8B-B14F-4D97-AF65-F5344CB8AC3E}">
        <p14:creationId xmlns:p14="http://schemas.microsoft.com/office/powerpoint/2010/main" val="14140684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CCB6A6-DC92-40C3-8C23-F2E282A249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Background checks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634D3D-56E4-4D30-A5A4-6CFE8DB9FB4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/>
              <a:t>Background checks are required </a:t>
            </a:r>
          </a:p>
          <a:p>
            <a:r>
              <a:rPr lang="en-US" sz="2400" dirty="0"/>
              <a:t>Fingerprinting</a:t>
            </a:r>
          </a:p>
          <a:p>
            <a:pPr lvl="1"/>
            <a:r>
              <a:rPr lang="en-US" sz="2400" dirty="0"/>
              <a:t>Required for your first license with the </a:t>
            </a:r>
            <a:r>
              <a:rPr lang="en-US" sz="2400" dirty="0" err="1"/>
              <a:t>BoEE</a:t>
            </a:r>
            <a:endParaRPr lang="en-US" sz="2400" dirty="0"/>
          </a:p>
          <a:p>
            <a:pPr lvl="1"/>
            <a:r>
              <a:rPr lang="en-US" sz="2400" dirty="0"/>
              <a:t>Requires a folder number and code</a:t>
            </a:r>
          </a:p>
          <a:p>
            <a:pPr lvl="1"/>
            <a:r>
              <a:rPr lang="en-US" sz="2400" dirty="0" err="1"/>
              <a:t>Fieldprint</a:t>
            </a:r>
            <a:r>
              <a:rPr lang="en-US" sz="2400" dirty="0"/>
              <a:t> – 1-2 weeks processing time</a:t>
            </a:r>
          </a:p>
          <a:p>
            <a:pPr lvl="1"/>
            <a:r>
              <a:rPr lang="en-US" sz="2400" dirty="0"/>
              <a:t>Requesting cards – 4-6 weeks processing time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0809354"/>
      </p:ext>
    </p:extLst>
  </p:cSld>
  <p:clrMapOvr>
    <a:masterClrMapping/>
  </p:clrMapOvr>
</p:sld>
</file>

<file path=ppt/theme/theme1.xml><?xml version="1.0" encoding="utf-8"?>
<a:theme xmlns:a="http://schemas.openxmlformats.org/drawingml/2006/main" name="Frame">
  <a:themeElements>
    <a:clrScheme name="Frame">
      <a:dk1>
        <a:srgbClr val="000000"/>
      </a:dk1>
      <a:lt1>
        <a:srgbClr val="FFFFFF"/>
      </a:lt1>
      <a:dk2>
        <a:srgbClr val="545454"/>
      </a:dk2>
      <a:lt2>
        <a:srgbClr val="BFBFBF"/>
      </a:lt2>
      <a:accent1>
        <a:srgbClr val="40BAD2"/>
      </a:accent1>
      <a:accent2>
        <a:srgbClr val="FAB900"/>
      </a:accent2>
      <a:accent3>
        <a:srgbClr val="90BB23"/>
      </a:accent3>
      <a:accent4>
        <a:srgbClr val="EE7008"/>
      </a:accent4>
      <a:accent5>
        <a:srgbClr val="1AB39F"/>
      </a:accent5>
      <a:accent6>
        <a:srgbClr val="D5393D"/>
      </a:accent6>
      <a:hlink>
        <a:srgbClr val="90BB23"/>
      </a:hlink>
      <a:folHlink>
        <a:srgbClr val="EE7008"/>
      </a:folHlink>
    </a:clrScheme>
    <a:fontScheme name="Frame">
      <a:majorFont>
        <a:latin typeface="Corbel" panose="020B0503020204020204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Frame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20000"/>
                <a:lumMod val="102000"/>
              </a:schemeClr>
            </a:gs>
            <a:gs pos="48000">
              <a:schemeClr val="phClr">
                <a:tint val="98000"/>
                <a:shade val="90000"/>
                <a:satMod val="110000"/>
                <a:lumMod val="103000"/>
              </a:schemeClr>
            </a:gs>
            <a:gs pos="100000">
              <a:schemeClr val="phClr">
                <a:tint val="98000"/>
                <a:shade val="80000"/>
                <a:satMod val="10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rame" id="{F226E7A2-7162-461C-9490-D27D9DC04E43}" vid="{629A0216-3BBD-45C0-B63F-2683BEA18F6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TM03457475[[fn=Frame]]</Template>
  <TotalTime>3367</TotalTime>
  <Words>472</Words>
  <Application>Microsoft Office PowerPoint</Application>
  <PresentationFormat>Widescreen</PresentationFormat>
  <Paragraphs>77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6" baseType="lpstr">
      <vt:lpstr>Corbel</vt:lpstr>
      <vt:lpstr>Wingdings 2</vt:lpstr>
      <vt:lpstr>Frame</vt:lpstr>
      <vt:lpstr>Bureau of Educational Examiners (BoEE)</vt:lpstr>
      <vt:lpstr>Coaching Certification Options</vt:lpstr>
      <vt:lpstr>First Coaching Authorization</vt:lpstr>
      <vt:lpstr>Coaching Endorsement</vt:lpstr>
      <vt:lpstr>Class B</vt:lpstr>
      <vt:lpstr>Transitional</vt:lpstr>
      <vt:lpstr>Renewals</vt:lpstr>
      <vt:lpstr>Extensions</vt:lpstr>
      <vt:lpstr>Background checks</vt:lpstr>
      <vt:lpstr>Evaluator Training</vt:lpstr>
      <vt:lpstr>How can you help?</vt:lpstr>
      <vt:lpstr>Cost</vt:lpstr>
      <vt:lpstr>Questions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Bureau of Educational Examiners (BoEE)</dc:title>
  <dc:creator>Faga, Kelly [BOEE]</dc:creator>
  <cp:lastModifiedBy>Faga, Kelly [BOEE]</cp:lastModifiedBy>
  <cp:revision>19</cp:revision>
  <cp:lastPrinted>2025-08-13T00:46:30Z</cp:lastPrinted>
  <dcterms:created xsi:type="dcterms:W3CDTF">2024-08-07T19:18:26Z</dcterms:created>
  <dcterms:modified xsi:type="dcterms:W3CDTF">2025-08-13T13:19:08Z</dcterms:modified>
</cp:coreProperties>
</file>